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6858000" cx="9144000"/>
  <p:notesSz cx="6854825" cy="9293225"/>
  <p:embeddedFontLst>
    <p:embeddedFont>
      <p:font typeface="Bad Script"/>
      <p:regular r:id="rId75"/>
    </p:embeddedFont>
    <p:embeddedFont>
      <p:font typeface="Garamond"/>
      <p:regular r:id="rId76"/>
      <p:bold r:id="rId77"/>
      <p:italic r:id="rId78"/>
      <p:boldItalic r:id="rId79"/>
    </p:embeddedFont>
    <p:embeddedFont>
      <p:font typeface="Book Antiqua"/>
      <p:regular r:id="rId80"/>
      <p:bold r:id="rId81"/>
      <p:italic r:id="rId82"/>
      <p:boldItalic r:id="rId83"/>
    </p:embeddedFont>
    <p:embeddedFont>
      <p:font typeface="Arial Black"/>
      <p:regular r:id="rId84"/>
    </p:embeddedFont>
    <p:embeddedFont>
      <p:font typeface="Dancing Script"/>
      <p:regular r:id="rId85"/>
      <p:bold r:id="rId86"/>
    </p:embeddedFont>
    <p:embeddedFont>
      <p:font typeface="Stardos Stencil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ArialBlack-regular.fntdata"/><Relationship Id="rId83" Type="http://schemas.openxmlformats.org/officeDocument/2006/relationships/font" Target="fonts/BookAntiqua-boldItalic.fntdata"/><Relationship Id="rId42" Type="http://schemas.openxmlformats.org/officeDocument/2006/relationships/slide" Target="slides/slide38.xml"/><Relationship Id="rId86" Type="http://schemas.openxmlformats.org/officeDocument/2006/relationships/font" Target="fonts/DancingScript-bold.fntdata"/><Relationship Id="rId41" Type="http://schemas.openxmlformats.org/officeDocument/2006/relationships/slide" Target="slides/slide37.xml"/><Relationship Id="rId85" Type="http://schemas.openxmlformats.org/officeDocument/2006/relationships/font" Target="fonts/DancingScript-regular.fntdata"/><Relationship Id="rId44" Type="http://schemas.openxmlformats.org/officeDocument/2006/relationships/slide" Target="slides/slide40.xml"/><Relationship Id="rId88" Type="http://schemas.openxmlformats.org/officeDocument/2006/relationships/font" Target="fonts/StardosStencil-bold.fntdata"/><Relationship Id="rId43" Type="http://schemas.openxmlformats.org/officeDocument/2006/relationships/slide" Target="slides/slide39.xml"/><Relationship Id="rId87" Type="http://schemas.openxmlformats.org/officeDocument/2006/relationships/font" Target="fonts/StardosStencil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BookAntiqua-regular.fntdata"/><Relationship Id="rId82" Type="http://schemas.openxmlformats.org/officeDocument/2006/relationships/font" Target="fonts/BookAntiqua-italic.fntdata"/><Relationship Id="rId81" Type="http://schemas.openxmlformats.org/officeDocument/2006/relationships/font" Target="fonts/BookAntiqu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BadScript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Garamond-bold.fntdata"/><Relationship Id="rId32" Type="http://schemas.openxmlformats.org/officeDocument/2006/relationships/slide" Target="slides/slide28.xml"/><Relationship Id="rId76" Type="http://schemas.openxmlformats.org/officeDocument/2006/relationships/font" Target="fonts/Garamond-regular.fntdata"/><Relationship Id="rId35" Type="http://schemas.openxmlformats.org/officeDocument/2006/relationships/slide" Target="slides/slide31.xml"/><Relationship Id="rId79" Type="http://schemas.openxmlformats.org/officeDocument/2006/relationships/font" Target="fonts/Garamond-boldItalic.fntdata"/><Relationship Id="rId34" Type="http://schemas.openxmlformats.org/officeDocument/2006/relationships/slide" Target="slides/slide30.xml"/><Relationship Id="rId78" Type="http://schemas.openxmlformats.org/officeDocument/2006/relationships/font" Target="fonts/Garamond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3025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789612" y="65309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4305300" y="653097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37" name="Shape 37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Shape 38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0" y="78993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2" type="subTitle"/>
          </p:nvPr>
        </p:nvSpPr>
        <p:spPr>
          <a:xfrm>
            <a:off x="5334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5689" y="-1640"/>
            <a:ext cx="2448308" cy="77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2" type="subTitle"/>
          </p:nvPr>
        </p:nvSpPr>
        <p:spPr>
          <a:xfrm>
            <a:off x="15240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Char char="●"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Char char="○"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Relationship Id="rId15" Type="http://schemas.openxmlformats.org/officeDocument/2006/relationships/image" Target="../media/image27.png"/><Relationship Id="rId14" Type="http://schemas.openxmlformats.org/officeDocument/2006/relationships/image" Target="../media/image23.jpg"/><Relationship Id="rId16" Type="http://schemas.openxmlformats.org/officeDocument/2006/relationships/image" Target="../media/image33.jp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18.jpg"/><Relationship Id="rId8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11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Relationship Id="rId15" Type="http://schemas.openxmlformats.org/officeDocument/2006/relationships/image" Target="../media/image27.png"/><Relationship Id="rId14" Type="http://schemas.openxmlformats.org/officeDocument/2006/relationships/image" Target="../media/image23.jpg"/><Relationship Id="rId16" Type="http://schemas.openxmlformats.org/officeDocument/2006/relationships/image" Target="../media/image33.jp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18.jpg"/><Relationship Id="rId8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51.jpg"/><Relationship Id="rId5" Type="http://schemas.openxmlformats.org/officeDocument/2006/relationships/image" Target="../media/image50.jpg"/><Relationship Id="rId6" Type="http://schemas.openxmlformats.org/officeDocument/2006/relationships/image" Target="../media/image17.jpg"/><Relationship Id="rId7" Type="http://schemas.openxmlformats.org/officeDocument/2006/relationships/image" Target="../media/image3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jpg"/><Relationship Id="rId4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png"/><Relationship Id="rId4" Type="http://schemas.openxmlformats.org/officeDocument/2006/relationships/image" Target="../media/image56.jpg"/><Relationship Id="rId5" Type="http://schemas.openxmlformats.org/officeDocument/2006/relationships/image" Target="../media/image60.gif"/><Relationship Id="rId6" Type="http://schemas.openxmlformats.org/officeDocument/2006/relationships/image" Target="../media/image5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no-problemo.jpg"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57200"/>
            <a:ext cx="8833607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485139" y="1837055"/>
            <a:ext cx="8480424" cy="2779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test scripts for manual testing,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is done on individual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511175" y="1473200"/>
            <a:ext cx="7882254" cy="357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are provisioned manually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roughly 5 days for a project 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environment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743200" y="1828800"/>
            <a:ext cx="5442585" cy="3446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Delivery Cycle even for small items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Repetitive Regression Testing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Process - – especially in Customization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in Code Merging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Minute Surprises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Back Readiness was difficult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Delivery Issues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web-development-s.png"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" y="1143000"/>
            <a:ext cx="9144000" cy="369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76200" y="-5334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Organization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228600" y="51816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118316" y="4656732"/>
            <a:ext cx="4596683" cy="174406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3125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</a:p>
        </p:txBody>
      </p:sp>
      <p:sp>
        <p:nvSpPr>
          <p:cNvPr id="204" name="Shape 204"/>
          <p:cNvSpPr txBox="1"/>
          <p:nvPr/>
        </p:nvSpPr>
        <p:spPr>
          <a:xfrm flipH="1">
            <a:off x="-1" y="6248400"/>
            <a:ext cx="5029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Rachit &amp; Abhishek, Skilrock Technologies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719454" y="1689100"/>
            <a:ext cx="609599" cy="609599"/>
          </a:xfrm>
          <a:prstGeom prst="ellipse">
            <a:avLst/>
          </a:prstGeom>
          <a:solidFill>
            <a:srgbClr val="B2A0C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1329054" y="2298700"/>
            <a:ext cx="609599" cy="609599"/>
          </a:xfrm>
          <a:prstGeom prst="ellipse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938655" y="2917825"/>
            <a:ext cx="609599" cy="609599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67455" y="4822825"/>
            <a:ext cx="609599" cy="609599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157855" y="4213225"/>
            <a:ext cx="609599" cy="609599"/>
          </a:xfrm>
          <a:prstGeom prst="ellipse">
            <a:avLst/>
          </a:prstGeom>
          <a:gradFill>
            <a:gsLst>
              <a:gs pos="0">
                <a:srgbClr val="FABF8E"/>
              </a:gs>
              <a:gs pos="100000">
                <a:srgbClr val="CFCFCF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548255" y="3527425"/>
            <a:ext cx="609599" cy="609599"/>
          </a:xfrm>
          <a:prstGeom prst="ellipse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2237105" y="2298700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Software Delivery Components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825750" y="2917825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automation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205739" y="480695"/>
            <a:ext cx="8883650" cy="58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Steps in the Transformation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674494" y="1689100"/>
            <a:ext cx="331216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culture &amp; collaboration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452494" y="3527425"/>
            <a:ext cx="24587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automation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646294" y="4822825"/>
            <a:ext cx="414274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automation and Monitoring 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255769" y="4213225"/>
            <a:ext cx="246824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Monitoring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team - One team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345" y="1819909"/>
            <a:ext cx="5749925" cy="40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98425" y="5906135"/>
            <a:ext cx="808227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Adopted SCRUM as a starting point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just – start taking daily meetings as STAND-UPS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required to change 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Thinking ahead (working when planning, Sprint Planning &amp; SoS)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DOR (Ready, before you jump in Dev – Refinement &amp; DOR)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Organized (Power to Con….)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295" y="2479040"/>
            <a:ext cx="6456044" cy="41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5326380" y="768985"/>
            <a:ext cx="3616325" cy="1870074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Agile emphasises on Individuals and interactions over processes and tools.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of Software Delivery</a:t>
            </a:r>
          </a:p>
        </p:txBody>
      </p:sp>
      <p:sp>
        <p:nvSpPr>
          <p:cNvPr id="246" name="Shape 246"/>
          <p:cNvSpPr/>
          <p:nvPr/>
        </p:nvSpPr>
        <p:spPr>
          <a:xfrm>
            <a:off x="320675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</p:txBody>
      </p:sp>
      <p:sp>
        <p:nvSpPr>
          <p:cNvPr id="247" name="Shape 247"/>
          <p:cNvSpPr/>
          <p:nvPr/>
        </p:nvSpPr>
        <p:spPr>
          <a:xfrm>
            <a:off x="3396614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6363335" y="2832100"/>
            <a:ext cx="2058035" cy="204597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748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(Release And Deployment)</a:t>
            </a:r>
          </a:p>
        </p:txBody>
      </p:sp>
      <p:cxnSp>
        <p:nvCxnSpPr>
          <p:cNvPr id="249" name="Shape 249"/>
          <p:cNvCxnSpPr>
            <a:stCxn id="246" idx="6"/>
            <a:endCxn id="247" idx="2"/>
          </p:cNvCxnSpPr>
          <p:nvPr/>
        </p:nvCxnSpPr>
        <p:spPr>
          <a:xfrm>
            <a:off x="2378710" y="3855402"/>
            <a:ext cx="101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0" name="Shape 250"/>
          <p:cNvCxnSpPr>
            <a:stCxn id="247" idx="6"/>
          </p:cNvCxnSpPr>
          <p:nvPr/>
        </p:nvCxnSpPr>
        <p:spPr>
          <a:xfrm>
            <a:off x="5454649" y="3855402"/>
            <a:ext cx="908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1" name="Shape 251"/>
          <p:cNvSpPr/>
          <p:nvPr/>
        </p:nvSpPr>
        <p:spPr>
          <a:xfrm>
            <a:off x="638810" y="1336675"/>
            <a:ext cx="2199639" cy="1295399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Different Components</a:t>
            </a:r>
          </a:p>
        </p:txBody>
      </p:sp>
      <p:sp>
        <p:nvSpPr>
          <p:cNvPr id="252" name="Shape 252"/>
          <p:cNvSpPr/>
          <p:nvPr/>
        </p:nvSpPr>
        <p:spPr>
          <a:xfrm>
            <a:off x="2498090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Testers Have to Wait for the for the final commit</a:t>
            </a:r>
          </a:p>
        </p:txBody>
      </p:sp>
      <p:sp>
        <p:nvSpPr>
          <p:cNvPr id="253" name="Shape 253"/>
          <p:cNvSpPr/>
          <p:nvPr/>
        </p:nvSpPr>
        <p:spPr>
          <a:xfrm>
            <a:off x="5454014" y="1336675"/>
            <a:ext cx="3137534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Team waits for QA Approval for final Release</a:t>
            </a:r>
          </a:p>
        </p:txBody>
      </p:sp>
      <p:sp>
        <p:nvSpPr>
          <p:cNvPr id="254" name="Shape 254"/>
          <p:cNvSpPr/>
          <p:nvPr/>
        </p:nvSpPr>
        <p:spPr>
          <a:xfrm>
            <a:off x="6022339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Delayed Product Delivery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Devlopment Process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98450" y="1600200"/>
            <a:ext cx="838834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 (TDD)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Unit Test Cases (Junit Framework)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Jocco For code Coverage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Mocking (Mockito)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Refactoring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Methods Breakdown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Naimng Convention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78566" y="838200"/>
            <a:ext cx="9203159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First thing required is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courage To listen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problem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Especially to the key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stakeholders / Business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cloding practices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Following solid principles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 Injection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Testing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217805" y="1600200"/>
            <a:ext cx="878712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TDD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Started automated unit testing (JUnit)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BDD 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Automated acceptance testing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up test coverage for regression tests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 Report and Analysis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Cucumber for Test Rports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Application Automation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Introduced Appium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buClr>
                <a:schemeClr val="dk1"/>
              </a:buClr>
              <a:buSzPct val="9931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92405" y="1600200"/>
            <a:ext cx="860044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Continous Integration</a:t>
            </a:r>
          </a:p>
          <a:p>
            <a:pPr indent="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Sanitized Version Control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Introduced Jenkins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Deployment  Automation</a:t>
            </a:r>
          </a:p>
          <a:p>
            <a:pPr indent="-29210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 to QA/Test/UAT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Extend CI tool with help of plugins/deployment scripts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Mechanism to deploy builds+configs+db patches as a package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Extend monitoring alarms to more teams for proactive measures</a:t>
            </a:r>
          </a:p>
          <a:p>
            <a:pPr indent="-292100" lvl="1" marL="457200" marR="0" rtl="0" algn="l">
              <a:spcBef>
                <a:spcPts val="384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Add application level monitoring using  ELK stack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 tool like Ansible to automate creation of new environments</a:t>
            </a:r>
          </a:p>
          <a:p>
            <a:pPr indent="-292100" lvl="1" marL="457200" marR="0" rtl="0" algn="l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Reduce Environment Rollout time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Software Delievery Components</a:t>
            </a:r>
          </a:p>
        </p:txBody>
      </p:sp>
      <p:sp>
        <p:nvSpPr>
          <p:cNvPr id="288" name="Shape 288"/>
          <p:cNvSpPr/>
          <p:nvPr/>
        </p:nvSpPr>
        <p:spPr>
          <a:xfrm>
            <a:off x="2377440" y="3072130"/>
            <a:ext cx="2880360" cy="2604770"/>
          </a:xfrm>
          <a:prstGeom prst="ellipse">
            <a:avLst/>
          </a:prstGeom>
          <a:noFill/>
          <a:ln cap="sq" cmpd="sng" w="28575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3200400" y="1756409"/>
            <a:ext cx="2743199" cy="2750184"/>
          </a:xfrm>
          <a:prstGeom prst="ellipse">
            <a:avLst/>
          </a:prstGeom>
          <a:noFill/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90" name="Shape 290"/>
          <p:cNvSpPr/>
          <p:nvPr/>
        </p:nvSpPr>
        <p:spPr>
          <a:xfrm>
            <a:off x="4184650" y="3071494"/>
            <a:ext cx="2906395" cy="2605405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Operations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312285" y="3840480"/>
            <a:ext cx="945514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2630805" y="3916044"/>
            <a:ext cx="1553844" cy="91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Devlopment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" y="3323589"/>
            <a:ext cx="1007744" cy="775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/>
          <p:nvPr/>
        </p:nvCxnSpPr>
        <p:spPr>
          <a:xfrm flipH="1" rot="10800000">
            <a:off x="602614" y="2819399"/>
            <a:ext cx="6985" cy="50418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90" y="1736090"/>
            <a:ext cx="845820" cy="77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-798195" y="402843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Devlopers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-685800" y="1456054"/>
            <a:ext cx="297751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955675" y="262635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622425"/>
            <a:ext cx="868679" cy="1003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 flipH="1" rot="10800000">
            <a:off x="1032509" y="2095500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5" name="Shape 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8210" y="1616709"/>
            <a:ext cx="936624" cy="777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Shape 306"/>
          <p:cNvCxnSpPr/>
          <p:nvPr/>
        </p:nvCxnSpPr>
        <p:spPr>
          <a:xfrm flipH="1" rot="10800000">
            <a:off x="5126355" y="2040254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7" name="Shape 307"/>
          <p:cNvSpPr txBox="1"/>
          <p:nvPr/>
        </p:nvSpPr>
        <p:spPr>
          <a:xfrm>
            <a:off x="5077460" y="255270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5579" y="1565909"/>
            <a:ext cx="1156969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0789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flipH="1" rot="10800000">
            <a:off x="7065645" y="2059939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1" name="Shape 311"/>
          <p:cNvSpPr txBox="1"/>
          <p:nvPr/>
        </p:nvSpPr>
        <p:spPr>
          <a:xfrm>
            <a:off x="7237095" y="1197609"/>
            <a:ext cx="216090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4185919" y="3734435"/>
            <a:ext cx="5080" cy="1028064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3" name="Shape 313"/>
          <p:cNvCxnSpPr/>
          <p:nvPr/>
        </p:nvCxnSpPr>
        <p:spPr>
          <a:xfrm flipH="1">
            <a:off x="5867400" y="3738880"/>
            <a:ext cx="25399" cy="94741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4" name="Shape 314"/>
          <p:cNvCxnSpPr/>
          <p:nvPr/>
        </p:nvCxnSpPr>
        <p:spPr>
          <a:xfrm flipH="1" rot="10800000">
            <a:off x="5876289" y="2429510"/>
            <a:ext cx="2515235" cy="130937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Shape 315"/>
          <p:cNvCxnSpPr/>
          <p:nvPr/>
        </p:nvCxnSpPr>
        <p:spPr>
          <a:xfrm flipH="1" rot="10800000">
            <a:off x="4185919" y="3684270"/>
            <a:ext cx="3564254" cy="5460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Shape 3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08294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7095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Shape 318"/>
          <p:cNvCxnSpPr/>
          <p:nvPr/>
        </p:nvCxnSpPr>
        <p:spPr>
          <a:xfrm flipH="1">
            <a:off x="7696200" y="3684269"/>
            <a:ext cx="25399" cy="107822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9" name="Shape 319"/>
          <p:cNvSpPr txBox="1"/>
          <p:nvPr/>
        </p:nvSpPr>
        <p:spPr>
          <a:xfrm>
            <a:off x="2600959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A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578985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B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6830695" y="5725160"/>
            <a:ext cx="20396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C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5985" y="1736090"/>
            <a:ext cx="629284" cy="657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Shape 323"/>
          <p:cNvCxnSpPr/>
          <p:nvPr/>
        </p:nvCxnSpPr>
        <p:spPr>
          <a:xfrm flipH="1" rot="10800000">
            <a:off x="2600959" y="2086609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24" name="Shape 324"/>
          <p:cNvSpPr txBox="1"/>
          <p:nvPr/>
        </p:nvSpPr>
        <p:spPr>
          <a:xfrm>
            <a:off x="3933189" y="1896109"/>
            <a:ext cx="1336039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NEXUS OSS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2291715" y="122491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Repository</a:t>
            </a:r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752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/>
              <a:t>Continuous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 and Delivery 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096885" y="2393950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0009" y="2429509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752600" y="1456054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997575" y="1284604"/>
            <a:ext cx="106870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Seleinium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265" y="4864100"/>
            <a:ext cx="1156334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85" y="4949825"/>
            <a:ext cx="1007744" cy="77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-566420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cxnSp>
        <p:nvCxnSpPr>
          <p:cNvPr id="334" name="Shape 334"/>
          <p:cNvCxnSpPr/>
          <p:nvPr/>
        </p:nvCxnSpPr>
        <p:spPr>
          <a:xfrm flipH="1" rot="10800000">
            <a:off x="1306829" y="5325109"/>
            <a:ext cx="559434" cy="1333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5" name="Shape 335"/>
          <p:cNvCxnSpPr/>
          <p:nvPr/>
        </p:nvCxnSpPr>
        <p:spPr>
          <a:xfrm rot="10800000">
            <a:off x="4057649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6" name="Shape 336"/>
          <p:cNvCxnSpPr/>
          <p:nvPr/>
        </p:nvCxnSpPr>
        <p:spPr>
          <a:xfrm>
            <a:off x="2514600" y="6457950"/>
            <a:ext cx="5943599" cy="634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Shape 337"/>
          <p:cNvCxnSpPr/>
          <p:nvPr/>
        </p:nvCxnSpPr>
        <p:spPr>
          <a:xfrm>
            <a:off x="2514600" y="5702300"/>
            <a:ext cx="0" cy="762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77050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9" name="Shape 339"/>
          <p:cNvCxnSpPr/>
          <p:nvPr/>
        </p:nvCxnSpPr>
        <p:spPr>
          <a:xfrm rot="10800000">
            <a:off x="58762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40" name="Shape 340"/>
          <p:cNvSpPr txBox="1"/>
          <p:nvPr/>
        </p:nvSpPr>
        <p:spPr>
          <a:xfrm>
            <a:off x="2006600" y="4612005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955675" y="424370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-flow-chart" id="347" name="Shape 3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" y="581025"/>
            <a:ext cx="9076689" cy="51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Transition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Code For All Clients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Driven Development (BDD)	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Devlopment (TDD)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Base Versioning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Automation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Management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Deployment on QA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Functuional Testing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Application Monitoring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Shape 358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359" name="Shape 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360" name="Shape 3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361" name="Shape 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364" name="Shape 364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365" name="Shape 365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367" name="Shape 367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369" name="Shape 369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</a:p>
        </p:txBody>
      </p:sp>
      <p:cxnSp>
        <p:nvCxnSpPr>
          <p:cNvPr id="370" name="Shape 370"/>
          <p:cNvCxnSpPr>
            <a:stCxn id="369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71" name="Shape 371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372" name="Shape 372"/>
          <p:cNvCxnSpPr>
            <a:endCxn id="371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373" name="Shape 373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374" name="Shape 3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375" name="Shape 375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Shape 376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Shape 377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378" name="Shape 3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380" name="Shape 380"/>
          <p:cNvCxnSpPr>
            <a:stCxn id="365" idx="0"/>
            <a:endCxn id="368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1" name="Shape 381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382" name="Shape 382"/>
          <p:cNvCxnSpPr>
            <a:stCxn id="364" idx="0"/>
            <a:endCxn id="368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83" name="Shape 383"/>
          <p:cNvCxnSpPr>
            <a:stCxn id="381" idx="0"/>
            <a:endCxn id="368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4" name="Shape 3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386" name="Shape 386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387" name="Shape 3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388" name="Shape 3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389" name="Shape 3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390" name="Shape 39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52052" y="2603935"/>
              <a:ext cx="1934307" cy="628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javafx_logo_color_1.jpg" id="391" name="Shape 391"/>
          <p:cNvPicPr preferRelativeResize="0"/>
          <p:nvPr/>
        </p:nvPicPr>
        <p:blipFill rotWithShape="1">
          <a:blip r:embed="rId14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Shape 392"/>
          <p:cNvCxnSpPr>
            <a:stCxn id="376" idx="0"/>
            <a:endCxn id="368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393" name="Shape 393"/>
          <p:cNvPicPr preferRelativeResize="0"/>
          <p:nvPr/>
        </p:nvPicPr>
        <p:blipFill rotWithShape="1">
          <a:blip r:embed="rId15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394" name="Shape 394"/>
          <p:cNvPicPr preferRelativeResize="0"/>
          <p:nvPr/>
        </p:nvPicPr>
        <p:blipFill rotWithShape="1">
          <a:blip r:embed="rId16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2115983" y="5496496"/>
            <a:ext cx="1082188" cy="522507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</p:txBody>
      </p:sp>
      <p:sp>
        <p:nvSpPr>
          <p:cNvPr id="400" name="Shape 400"/>
          <p:cNvSpPr/>
          <p:nvPr/>
        </p:nvSpPr>
        <p:spPr>
          <a:xfrm>
            <a:off x="391794" y="4840605"/>
            <a:ext cx="1724025" cy="133985"/>
          </a:xfrm>
          <a:prstGeom prst="leftRightArrow">
            <a:avLst>
              <a:gd fmla="val 67430" name="adj1"/>
              <a:gd fmla="val 41285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3405037" y="5480705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02" name="Shape 402"/>
          <p:cNvSpPr/>
          <p:nvPr/>
        </p:nvSpPr>
        <p:spPr>
          <a:xfrm>
            <a:off x="4259319" y="4840332"/>
            <a:ext cx="667848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713" y="3956435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379" y="4231328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5" name="Shape 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3213" y="4893500"/>
            <a:ext cx="501526" cy="929812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06" name="Shape 406"/>
          <p:cNvSpPr/>
          <p:nvPr/>
        </p:nvSpPr>
        <p:spPr>
          <a:xfrm>
            <a:off x="7653122" y="5956537"/>
            <a:ext cx="1141703" cy="63730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Servers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(QA, Staging)</a:t>
            </a:r>
          </a:p>
        </p:txBody>
      </p:sp>
      <p:sp>
        <p:nvSpPr>
          <p:cNvPr id="407" name="Shape 407"/>
          <p:cNvSpPr/>
          <p:nvPr/>
        </p:nvSpPr>
        <p:spPr>
          <a:xfrm>
            <a:off x="7087692" y="4843125"/>
            <a:ext cx="722379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5615819" y="4840332"/>
            <a:ext cx="672580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Shape 409"/>
          <p:cNvGrpSpPr/>
          <p:nvPr/>
        </p:nvGrpSpPr>
        <p:grpSpPr>
          <a:xfrm>
            <a:off x="516730" y="2679700"/>
            <a:ext cx="1604962" cy="1334536"/>
            <a:chOff x="1786559" y="2334096"/>
            <a:chExt cx="1872207" cy="1635095"/>
          </a:xfrm>
        </p:grpSpPr>
        <p:sp>
          <p:nvSpPr>
            <p:cNvPr id="410" name="Shape 410"/>
            <p:cNvSpPr/>
            <p:nvPr/>
          </p:nvSpPr>
          <p:spPr>
            <a:xfrm>
              <a:off x="1786559" y="2334096"/>
              <a:ext cx="1872207" cy="1564759"/>
            </a:xfrm>
            <a:prstGeom prst="wedgeRoundRectCallout">
              <a:avLst>
                <a:gd fmla="val 52469" name="adj1"/>
                <a:gd fmla="val 75642" name="adj2"/>
                <a:gd fmla="val 16667" name="adj3"/>
              </a:avLst>
            </a:prstGeom>
            <a:solidFill>
              <a:srgbClr val="E5B8B7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Versioning</a:t>
              </a: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856807" y="2649366"/>
              <a:ext cx="1108399" cy="1319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Code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6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Shape 4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Product Delievery Model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701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14" name="Shape 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587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5" name="Shape 415"/>
          <p:cNvSpPr/>
          <p:nvPr/>
        </p:nvSpPr>
        <p:spPr>
          <a:xfrm>
            <a:off x="6104403" y="5496580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16" name="Shape 416"/>
          <p:cNvSpPr txBox="1"/>
          <p:nvPr/>
        </p:nvSpPr>
        <p:spPr>
          <a:xfrm rot="-2009635">
            <a:off x="5093561" y="4811013"/>
            <a:ext cx="52129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</a:t>
            </a:r>
          </a:p>
        </p:txBody>
      </p:sp>
      <p:sp>
        <p:nvSpPr>
          <p:cNvPr id="417" name="Shape 417"/>
          <p:cNvSpPr txBox="1"/>
          <p:nvPr/>
        </p:nvSpPr>
        <p:spPr>
          <a:xfrm rot="-2009635">
            <a:off x="6539675" y="4799349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sp>
        <p:nvSpPr>
          <p:cNvPr id="418" name="Shape 418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19" name="Shape 419"/>
          <p:cNvSpPr/>
          <p:nvPr/>
        </p:nvSpPr>
        <p:spPr>
          <a:xfrm>
            <a:off x="4748519" y="5480071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Automation Test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20" name="Shape 420"/>
          <p:cNvSpPr txBox="1"/>
          <p:nvPr/>
        </p:nvSpPr>
        <p:spPr>
          <a:xfrm rot="-2009635">
            <a:off x="6531820" y="4851653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pic>
        <p:nvPicPr>
          <p:cNvPr descr="http://hybridclaims.com/uploads/images/reduce-cycle-time.png" id="421" name="Shape 4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48" y="1418216"/>
            <a:ext cx="685799" cy="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2336059" y="2229759"/>
            <a:ext cx="64100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week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32715" y="4378960"/>
            <a:ext cx="198945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Pull &amp; Push several </a:t>
            </a:r>
            <a:b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times a day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9765" y="3224530"/>
            <a:ext cx="1629409" cy="12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394" y="3148172"/>
            <a:ext cx="1172210" cy="143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2164" y="26797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7130" y="1417954"/>
            <a:ext cx="1220470" cy="100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71260" y="1935480"/>
            <a:ext cx="1381760" cy="117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e wave 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1143000"/>
            <a:ext cx="873041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228600" y="381000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8686800" y="4159623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91152" y="228600"/>
            <a:ext cx="89233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Sine Wave Theorem of Productivity</a:t>
            </a:r>
            <a:r>
              <a:rPr b="1" i="0" lang="en-US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stack</a:t>
            </a:r>
          </a:p>
        </p:txBody>
      </p:sp>
      <p:sp>
        <p:nvSpPr>
          <p:cNvPr id="434" name="Shape 434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752952" y="1121411"/>
            <a:ext cx="7933849" cy="5085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Gitlab CE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 Manager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Nexus OSS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Mockito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Test Automation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Cucumber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Provisioning and Configuration Management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Ansible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Nagios,  Jconsole, ELK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Transition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600200"/>
            <a:ext cx="822960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Autonomy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Funstional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Deciplined and Responsible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Refinement Sessions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533400" y="76200"/>
            <a:ext cx="7696199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Expecting everything will change in  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0" y="3019596"/>
            <a:ext cx="9191772" cy="228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48780"/>
              </a:lnSpc>
              <a:spcBef>
                <a:spcPts val="0"/>
              </a:spcBef>
              <a:buSzPct val="25000"/>
              <a:buNone/>
            </a:pPr>
            <a:r>
              <a:rPr lang="en-US" sz="28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day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0" y="4731603"/>
            <a:ext cx="9191772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is questionable !!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0" y="6096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no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0" y="1524000"/>
            <a:ext cx="9191772" cy="368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Magic</a:t>
            </a:r>
          </a:p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wand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0" y="46482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Transformation!!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Element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managers are not able to digest the shift === Power to Consensuses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experienced team, then You need time to unlearn and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young team, then you need team’s maturity &amp; learning to adapt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also need to change, if they continue to expect the same way… its difficult to change yourself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Working on breaking old roles / habbits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Getting everybody onboard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685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 Delivery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 the builds will get delayed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to live with the legacy code and structure (Dedicated team for catching up with Legacy code)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week Sprint becomes problematic – if automation is not done properly  (Agile and Automation goes hand in hand) – probably you can start with three or four weeks cycle. And then move to two weeks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a separate FACE saving team … by the time core team is changing …  (CRM)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Still mostly reactive work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Improving existing CI, CD and implementation for other Projects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we stand today…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more to achieve…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2453"/>
              </a:buClr>
              <a:buSzPct val="25000"/>
              <a:buFont typeface="Verdana"/>
              <a:buNone/>
            </a:pPr>
            <a:r>
              <a:rPr b="0" i="0" lang="en-US" sz="4400" u="none" cap="none" strike="noStrike">
                <a:solidFill>
                  <a:srgbClr val="002453"/>
                </a:solidFill>
                <a:latin typeface="Verdana"/>
                <a:ea typeface="Verdana"/>
                <a:cs typeface="Verdana"/>
                <a:sym typeface="Verdana"/>
              </a:rPr>
              <a:t>Final takeaways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6276023" y="1504314"/>
            <a:ext cx="2731293" cy="5103884"/>
            <a:chOff x="6214800" y="912796"/>
            <a:chExt cx="2792039" cy="2464015"/>
          </a:xfrm>
        </p:grpSpPr>
        <p:pic>
          <p:nvPicPr>
            <p:cNvPr id="488" name="Shape 4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6144" y="912796"/>
              <a:ext cx="2784443" cy="1858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Shape 489"/>
            <p:cNvSpPr txBox="1"/>
            <p:nvPr/>
          </p:nvSpPr>
          <p:spPr>
            <a:xfrm>
              <a:off x="6214800" y="2817633"/>
              <a:ext cx="2792039" cy="559178"/>
            </a:xfrm>
            <a:prstGeom prst="rect">
              <a:avLst/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109725" lIns="137150" rIns="137150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Automation is a journey, </a:t>
              </a:r>
            </a:p>
            <a:p>
              <a:pPr indent="0" lvl="0" marL="0" marR="0" rtl="0"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 a destination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-63991"/>
            <a:ext cx="9296399" cy="692199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871661"/>
            <a:ext cx="8458200" cy="475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788" y="152400"/>
            <a:ext cx="1065212" cy="39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04800" y="2895600"/>
            <a:ext cx="2133599" cy="1523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2450205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57200" y="3358114"/>
            <a:ext cx="1828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&amp; QA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(Good Productivity Period)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62200" y="3353632"/>
            <a:ext cx="1871218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5" name="Shape 125"/>
          <p:cNvSpPr/>
          <p:nvPr/>
        </p:nvSpPr>
        <p:spPr>
          <a:xfrm>
            <a:off x="3936642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657600" y="4362271"/>
            <a:ext cx="27058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Live &amp; Immediate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addressing period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7" name="Shape 127"/>
          <p:cNvSpPr/>
          <p:nvPr/>
        </p:nvSpPr>
        <p:spPr>
          <a:xfrm>
            <a:off x="5498205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447530" y="3200400"/>
            <a:ext cx="24640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discuss about what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in NEXT Build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9" name="Shape 129"/>
          <p:cNvSpPr/>
          <p:nvPr/>
        </p:nvSpPr>
        <p:spPr>
          <a:xfrm>
            <a:off x="7010400" y="2886525"/>
            <a:ext cx="2133599" cy="1523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7162800" y="3349039"/>
            <a:ext cx="1828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&amp; QA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(Good Productivity Period)</a:t>
            </a:r>
          </a:p>
        </p:txBody>
      </p:sp>
      <p:pic>
        <p:nvPicPr>
          <p:cNvPr descr="Image result for sine wave png"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3885" y="-2528252"/>
            <a:ext cx="11896724" cy="73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505" name="Shape 505"/>
          <p:cNvSpPr txBox="1"/>
          <p:nvPr/>
        </p:nvSpPr>
        <p:spPr>
          <a:xfrm flipH="1">
            <a:off x="2941319" y="3390900"/>
            <a:ext cx="4221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 up sides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233838" y="480695"/>
            <a:ext cx="847629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Addressing Challenges in Growing Organization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9" y="1332349"/>
            <a:ext cx="7844346" cy="31340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890111" y="4779646"/>
            <a:ext cx="1518284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Dev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926455" y="4779646"/>
            <a:ext cx="2150269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spcBef>
                <a:spcPts val="0"/>
              </a:spcBef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220639" y="1752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</a:p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228600" y="1219200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Knowing your customer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-304800" y="3582650"/>
            <a:ext cx="92918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Mobile Channel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3962400" y="3071758"/>
            <a:ext cx="5029199" cy="66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66666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528" name="Shape 5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529" name="Shape 5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530" name="Shape 5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533" name="Shape 533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534" name="Shape 534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536" name="Shape 536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538" name="Shape 538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BackOffice</a:t>
            </a:r>
          </a:p>
        </p:txBody>
      </p:sp>
      <p:cxnSp>
        <p:nvCxnSpPr>
          <p:cNvPr id="539" name="Shape 539"/>
          <p:cNvCxnSpPr>
            <a:stCxn id="538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40" name="Shape 540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541" name="Shape 541"/>
          <p:cNvCxnSpPr>
            <a:endCxn id="540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542" name="Shape 542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543" name="Shape 5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544" name="Shape 544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Shape 545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Shape 546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547" name="Shape 5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549" name="Shape 549"/>
          <p:cNvCxnSpPr>
            <a:stCxn id="534" idx="0"/>
            <a:endCxn id="537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0" name="Shape 550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551" name="Shape 551"/>
          <p:cNvCxnSpPr>
            <a:stCxn id="533" idx="0"/>
            <a:endCxn id="537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552" name="Shape 552"/>
          <p:cNvCxnSpPr>
            <a:stCxn id="550" idx="0"/>
            <a:endCxn id="537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3" name="Shape 5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555" name="Shape 555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556" name="Shape 5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557" name="Shape 5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558" name="Shape 5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559" name="Shape 55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52052" y="2603935"/>
              <a:ext cx="1934307" cy="628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javafx_logo_color_1.jpg" id="560" name="Shape 560"/>
          <p:cNvPicPr preferRelativeResize="0"/>
          <p:nvPr/>
        </p:nvPicPr>
        <p:blipFill rotWithShape="1">
          <a:blip r:embed="rId14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Shape 561"/>
          <p:cNvCxnSpPr>
            <a:stCxn id="545" idx="0"/>
            <a:endCxn id="537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562" name="Shape 562"/>
          <p:cNvPicPr preferRelativeResize="0"/>
          <p:nvPr/>
        </p:nvPicPr>
        <p:blipFill rotWithShape="1">
          <a:blip r:embed="rId15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563" name="Shape 563"/>
          <p:cNvPicPr preferRelativeResize="0"/>
          <p:nvPr/>
        </p:nvPicPr>
        <p:blipFill rotWithShape="1">
          <a:blip r:embed="rId16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Are these the only key challenges 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0" y="1752600"/>
            <a:ext cx="9360255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transformation</a:t>
            </a:r>
          </a:p>
        </p:txBody>
      </p:sp>
      <p:grpSp>
        <p:nvGrpSpPr>
          <p:cNvPr id="574" name="Shape 574"/>
          <p:cNvGrpSpPr/>
          <p:nvPr/>
        </p:nvGrpSpPr>
        <p:grpSpPr>
          <a:xfrm>
            <a:off x="1828800" y="685800"/>
            <a:ext cx="2470778" cy="1777662"/>
            <a:chOff x="1828800" y="685800"/>
            <a:chExt cx="2470778" cy="1777662"/>
          </a:xfrm>
        </p:grpSpPr>
        <p:sp>
          <p:nvSpPr>
            <p:cNvPr id="575" name="Shape 575"/>
            <p:cNvSpPr txBox="1"/>
            <p:nvPr/>
          </p:nvSpPr>
          <p:spPr>
            <a:xfrm>
              <a:off x="1828800" y="1447800"/>
              <a:ext cx="567783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0">
                  <a:solidFill>
                    <a:srgbClr val="C4BD97"/>
                  </a:solidFill>
                  <a:latin typeface="Calibri"/>
                  <a:ea typeface="Calibri"/>
                  <a:cs typeface="Calibri"/>
                  <a:sym typeface="Calibri"/>
                </a:rPr>
                <a:t>^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2133600" y="685800"/>
              <a:ext cx="216597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0">
                  <a:solidFill>
                    <a:srgbClr val="538CD5"/>
                  </a:solidFill>
                  <a:latin typeface="Bad Script"/>
                  <a:ea typeface="Bad Script"/>
                  <a:cs typeface="Bad Script"/>
                  <a:sym typeface="Bad Script"/>
                </a:rPr>
                <a:t>African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Lets set the context right 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-590264" y="0"/>
            <a:ext cx="4419599" cy="6858000"/>
          </a:xfrm>
          <a:prstGeom prst="parallelogram">
            <a:avLst>
              <a:gd fmla="val 13159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3295935" y="0"/>
            <a:ext cx="3719012" cy="6858000"/>
          </a:xfrm>
          <a:prstGeom prst="parallelogram">
            <a:avLst>
              <a:gd fmla="val 15615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6477000" y="0"/>
            <a:ext cx="4038599" cy="6858000"/>
          </a:xfrm>
          <a:prstGeom prst="parallelogram">
            <a:avLst>
              <a:gd fmla="val 14688" name="adj"/>
            </a:avLst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 txBox="1"/>
          <p:nvPr/>
        </p:nvSpPr>
        <p:spPr>
          <a:xfrm rot="-5097542">
            <a:off x="-11208" y="1322226"/>
            <a:ext cx="4245007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</a:p>
        </p:txBody>
      </p:sp>
      <p:sp>
        <p:nvSpPr>
          <p:cNvPr id="590" name="Shape 590"/>
          <p:cNvSpPr txBox="1"/>
          <p:nvPr/>
        </p:nvSpPr>
        <p:spPr>
          <a:xfrm rot="-5097542">
            <a:off x="2860255" y="1637979"/>
            <a:ext cx="472597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AFRICAN</a:t>
            </a:r>
          </a:p>
        </p:txBody>
      </p:sp>
      <p:sp>
        <p:nvSpPr>
          <p:cNvPr id="591" name="Shape 591"/>
          <p:cNvSpPr txBox="1"/>
          <p:nvPr/>
        </p:nvSpPr>
        <p:spPr>
          <a:xfrm rot="-5097542">
            <a:off x="6266165" y="1310187"/>
            <a:ext cx="343472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308156" y="4895671"/>
            <a:ext cx="30639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Responsible Gaming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 Your Player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641996" y="4876800"/>
            <a:ext cx="20730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6709332" y="4876800"/>
            <a:ext cx="16673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Payment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sp>
        <p:nvSpPr>
          <p:cNvPr id="595" name="Shape 595"/>
          <p:cNvSpPr/>
          <p:nvPr/>
        </p:nvSpPr>
        <p:spPr>
          <a:xfrm>
            <a:off x="-990600" y="6211669"/>
            <a:ext cx="11201399" cy="64633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0944" y="6211669"/>
            <a:ext cx="89162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transformation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0" y="76200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Innovation Model</a:t>
            </a:r>
          </a:p>
        </p:txBody>
      </p:sp>
      <p:sp>
        <p:nvSpPr>
          <p:cNvPr id="602" name="Shape 602"/>
          <p:cNvSpPr/>
          <p:nvPr/>
        </p:nvSpPr>
        <p:spPr>
          <a:xfrm>
            <a:off x="3505200" y="1828800"/>
            <a:ext cx="2362200" cy="2326815"/>
          </a:xfrm>
          <a:prstGeom prst="ellipse">
            <a:avLst/>
          </a:prstGeom>
          <a:solidFill>
            <a:srgbClr val="4F81BD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Desirability</a:t>
            </a:r>
          </a:p>
        </p:txBody>
      </p:sp>
      <p:sp>
        <p:nvSpPr>
          <p:cNvPr id="603" name="Shape 603"/>
          <p:cNvSpPr/>
          <p:nvPr/>
        </p:nvSpPr>
        <p:spPr>
          <a:xfrm>
            <a:off x="3505200" y="3698416"/>
            <a:ext cx="2362200" cy="2326815"/>
          </a:xfrm>
          <a:prstGeom prst="ellipse">
            <a:avLst/>
          </a:prstGeom>
          <a:solidFill>
            <a:srgbClr val="C0000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</a:p>
        </p:txBody>
      </p:sp>
      <p:sp>
        <p:nvSpPr>
          <p:cNvPr id="604" name="Shape 604"/>
          <p:cNvSpPr/>
          <p:nvPr/>
        </p:nvSpPr>
        <p:spPr>
          <a:xfrm>
            <a:off x="1752600" y="2819400"/>
            <a:ext cx="2362200" cy="2326815"/>
          </a:xfrm>
          <a:prstGeom prst="ellipse">
            <a:avLst/>
          </a:prstGeom>
          <a:solidFill>
            <a:srgbClr val="00B05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Viability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6400800" y="3739232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990600" y="1945816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Emotional Innovation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990600" y="5648973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cxnSp>
        <p:nvCxnSpPr>
          <p:cNvPr id="608" name="Shape 608"/>
          <p:cNvCxnSpPr/>
          <p:nvPr/>
        </p:nvCxnSpPr>
        <p:spPr>
          <a:xfrm rot="10800000">
            <a:off x="4686300" y="3954861"/>
            <a:ext cx="1562099" cy="1297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09" name="Shape 609"/>
          <p:cNvCxnSpPr/>
          <p:nvPr/>
        </p:nvCxnSpPr>
        <p:spPr>
          <a:xfrm flipH="1" rot="10800000">
            <a:off x="3124200" y="4495800"/>
            <a:ext cx="609599" cy="11524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10" name="Shape 610"/>
          <p:cNvCxnSpPr/>
          <p:nvPr/>
        </p:nvCxnSpPr>
        <p:spPr>
          <a:xfrm>
            <a:off x="3048000" y="2315148"/>
            <a:ext cx="762000" cy="119005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sp>
        <p:nvSpPr>
          <p:cNvPr id="611" name="Shape 611"/>
          <p:cNvSpPr/>
          <p:nvPr/>
        </p:nvSpPr>
        <p:spPr>
          <a:xfrm>
            <a:off x="4003816" y="3847562"/>
            <a:ext cx="224747" cy="214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What Lotteries need?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Inefficient Delivery 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0" y="207545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buSzPct val="25000"/>
              <a:buNone/>
            </a:pPr>
            <a:r>
              <a:rPr b="0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The Right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Platform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0" y="1705841"/>
            <a:ext cx="9228160" cy="309475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8375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Player Engagement Solution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0" y="4419600"/>
            <a:ext cx="9380559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Solution for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wla_ad.jpg" id="628" name="Shape 628"/>
          <p:cNvPicPr preferRelativeResize="0"/>
          <p:nvPr/>
        </p:nvPicPr>
        <p:blipFill rotWithShape="1">
          <a:blip r:embed="rId3">
            <a:alphaModFix/>
          </a:blip>
          <a:srcRect b="0" l="0" r="1644" t="0"/>
          <a:stretch/>
        </p:blipFill>
        <p:spPr>
          <a:xfrm>
            <a:off x="0" y="171450"/>
            <a:ext cx="9141547" cy="648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220639" y="1703691"/>
            <a:ext cx="8085160" cy="203010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African Lotteries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33150" y="3420069"/>
            <a:ext cx="929185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3X3 Innovation Model</a:t>
            </a:r>
          </a:p>
        </p:txBody>
      </p: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044" y="33769"/>
            <a:ext cx="2693088" cy="130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304800" y="3420069"/>
            <a:ext cx="7086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1.JPG" id="641" name="Shape 641"/>
          <p:cNvPicPr preferRelativeResize="0"/>
          <p:nvPr/>
        </p:nvPicPr>
        <p:blipFill rotWithShape="1">
          <a:blip r:embed="rId3">
            <a:alphaModFix/>
          </a:blip>
          <a:srcRect b="5471" l="0" r="0" t="4973"/>
          <a:stretch/>
        </p:blipFill>
        <p:spPr>
          <a:xfrm>
            <a:off x="-1" y="407737"/>
            <a:ext cx="9144001" cy="6143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Shape 642"/>
          <p:cNvGrpSpPr/>
          <p:nvPr/>
        </p:nvGrpSpPr>
        <p:grpSpPr>
          <a:xfrm>
            <a:off x="-533400" y="304800"/>
            <a:ext cx="3657600" cy="1434152"/>
            <a:chOff x="-913262" y="802943"/>
            <a:chExt cx="3657600" cy="1434152"/>
          </a:xfrm>
        </p:grpSpPr>
        <p:sp>
          <p:nvSpPr>
            <p:cNvPr id="643" name="Shape 643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 txBox="1"/>
            <p:nvPr/>
          </p:nvSpPr>
          <p:spPr>
            <a:xfrm>
              <a:off x="-228600" y="851848"/>
              <a:ext cx="7360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The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1278215" y="1672932"/>
              <a:ext cx="1021433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CARD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3.JPG"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4579"/>
          <a:stretch/>
        </p:blipFill>
        <p:spPr>
          <a:xfrm>
            <a:off x="-12129" y="0"/>
            <a:ext cx="9156128" cy="63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/>
          <p:nvPr/>
        </p:nvSpPr>
        <p:spPr>
          <a:xfrm>
            <a:off x="0" y="5715000"/>
            <a:ext cx="9144001" cy="1143000"/>
          </a:xfrm>
          <a:prstGeom prst="rect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WEAVER CARD also as wallet to play Mobile Lottery</a:t>
            </a:r>
          </a:p>
        </p:txBody>
      </p:sp>
      <p:sp>
        <p:nvSpPr>
          <p:cNvPr id="653" name="Shape 653"/>
          <p:cNvSpPr/>
          <p:nvPr/>
        </p:nvSpPr>
        <p:spPr>
          <a:xfrm>
            <a:off x="-304800" y="4648200"/>
            <a:ext cx="312419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Player WALLET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ata analytics marketing"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9144000" cy="59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-76200" y="-88105"/>
            <a:ext cx="938055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66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76200" y="7620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Domain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Knowledge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114300" y="2480806"/>
            <a:ext cx="6629400" cy="56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45 Years of operational experience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143000" y="4038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Data </a:t>
            </a:r>
          </a:p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Science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672" name="Shape 67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Invoices, Returns, eSign and Recon.</a:t>
            </a:r>
          </a:p>
        </p:txBody>
      </p:sp>
      <p:sp>
        <p:nvSpPr>
          <p:cNvPr id="674" name="Shape 6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675" name="Shape 67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6" name="Shape 676"/>
          <p:cNvSpPr/>
          <p:nvPr/>
        </p:nvSpPr>
        <p:spPr>
          <a:xfrm>
            <a:off x="3608341" y="2458041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 Portal</a:t>
            </a:r>
          </a:p>
        </p:txBody>
      </p:sp>
      <p:sp>
        <p:nvSpPr>
          <p:cNvPr id="677" name="Shape 677"/>
          <p:cNvSpPr/>
          <p:nvPr/>
        </p:nvSpPr>
        <p:spPr>
          <a:xfrm>
            <a:off x="76200" y="1524000"/>
            <a:ext cx="2019264" cy="365201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</a:p>
        </p:txBody>
      </p:sp>
      <p:cxnSp>
        <p:nvCxnSpPr>
          <p:cNvPr id="678" name="Shape 678"/>
          <p:cNvCxnSpPr/>
          <p:nvPr/>
        </p:nvCxnSpPr>
        <p:spPr>
          <a:xfrm flipH="1" rot="10800000">
            <a:off x="1922039" y="3142019"/>
            <a:ext cx="1686299" cy="1195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79" name="Shape 679"/>
          <p:cNvSpPr/>
          <p:nvPr/>
        </p:nvSpPr>
        <p:spPr>
          <a:xfrm>
            <a:off x="3352800" y="1556520"/>
            <a:ext cx="2388359" cy="205739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 &amp; GSTR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(View &amp; Save)</a:t>
            </a:r>
          </a:p>
        </p:txBody>
      </p:sp>
      <p:sp>
        <p:nvSpPr>
          <p:cNvPr id="680" name="Shape 680"/>
          <p:cNvSpPr/>
          <p:nvPr/>
        </p:nvSpPr>
        <p:spPr>
          <a:xfrm>
            <a:off x="5880537" y="1556519"/>
            <a:ext cx="3111062" cy="4724401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GSTR File with eSign &amp; DSC</a:t>
            </a:r>
          </a:p>
        </p:txBody>
      </p:sp>
      <p:pic>
        <p:nvPicPr>
          <p:cNvPr descr="C:\Users\Abhishek Kumbhat\Desktop\GST Presentation\resources\esign - signzy.png"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471" y="5546300"/>
            <a:ext cx="1905101" cy="67418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6436605" y="5272332"/>
            <a:ext cx="11719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Powered By</a:t>
            </a:r>
          </a:p>
        </p:txBody>
      </p:sp>
      <p:pic>
        <p:nvPicPr>
          <p:cNvPr descr="C:\Users\Abhishek Kumbhat\Desktop\GST Presentation\resources\Finance-Minister-bat-for-Aadhaar-Card-.jpg" id="683" name="Shape 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7703" y="2609755"/>
            <a:ext cx="2983462" cy="1141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igital-Signature.jpg" id="684" name="Shape 6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946" y="4097928"/>
            <a:ext cx="1498599" cy="10670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7032377" y="3766319"/>
            <a:ext cx="468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</a:p>
        </p:txBody>
      </p:sp>
      <p:sp>
        <p:nvSpPr>
          <p:cNvPr id="686" name="Shape 686"/>
          <p:cNvSpPr/>
          <p:nvPr/>
        </p:nvSpPr>
        <p:spPr>
          <a:xfrm>
            <a:off x="1828800" y="5415450"/>
            <a:ext cx="2590800" cy="954805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Reconciliation &amp; Further GSTR Filing</a:t>
            </a:r>
          </a:p>
        </p:txBody>
      </p:sp>
      <p:grpSp>
        <p:nvGrpSpPr>
          <p:cNvPr id="687" name="Shape 687"/>
          <p:cNvGrpSpPr/>
          <p:nvPr/>
        </p:nvGrpSpPr>
        <p:grpSpPr>
          <a:xfrm>
            <a:off x="178670" y="2461723"/>
            <a:ext cx="1743367" cy="1140528"/>
            <a:chOff x="304798" y="2581603"/>
            <a:chExt cx="1743367" cy="1140528"/>
          </a:xfrm>
        </p:grpSpPr>
        <p:grpSp>
          <p:nvGrpSpPr>
            <p:cNvPr id="688" name="Shape 688"/>
            <p:cNvGrpSpPr/>
            <p:nvPr/>
          </p:nvGrpSpPr>
          <p:grpSpPr>
            <a:xfrm>
              <a:off x="304800" y="2581603"/>
              <a:ext cx="1709797" cy="838199"/>
              <a:chOff x="252247" y="3505200"/>
              <a:chExt cx="1709797" cy="838199"/>
            </a:xfrm>
          </p:grpSpPr>
          <p:sp>
            <p:nvSpPr>
              <p:cNvPr id="689" name="Shape 689"/>
              <p:cNvSpPr/>
              <p:nvPr/>
            </p:nvSpPr>
            <p:spPr>
              <a:xfrm>
                <a:off x="252247" y="3505200"/>
                <a:ext cx="1709797" cy="838199"/>
              </a:xfrm>
              <a:prstGeom prst="roundRect">
                <a:avLst>
                  <a:gd fmla="val 16667" name="adj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0" name="Shape 690"/>
              <p:cNvGrpSpPr/>
              <p:nvPr/>
            </p:nvGrpSpPr>
            <p:grpSpPr>
              <a:xfrm>
                <a:off x="616171" y="3563253"/>
                <a:ext cx="1007675" cy="745038"/>
                <a:chOff x="814300" y="5620653"/>
                <a:chExt cx="1007675" cy="745038"/>
              </a:xfrm>
            </p:grpSpPr>
            <p:pic>
              <p:nvPicPr>
                <p:cNvPr descr="C:\Users\Abhishek Kumbhat\Desktop\GST Presentation\resources\pas-blue.jpg" id="691" name="Shape 69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14300" y="5620653"/>
                  <a:ext cx="622239" cy="6222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2" name="Shape 692"/>
                <p:cNvSpPr txBox="1"/>
                <p:nvPr/>
              </p:nvSpPr>
              <p:spPr>
                <a:xfrm>
                  <a:off x="1095583" y="5719360"/>
                  <a:ext cx="7263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i="1" lang="en-US"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AS</a:t>
                  </a:r>
                </a:p>
              </p:txBody>
            </p:sp>
          </p:grpSp>
        </p:grpSp>
        <p:sp>
          <p:nvSpPr>
            <p:cNvPr id="693" name="Shape 693"/>
            <p:cNvSpPr txBox="1"/>
            <p:nvPr/>
          </p:nvSpPr>
          <p:spPr>
            <a:xfrm>
              <a:off x="304798" y="3352800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Accounting S/W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212240" y="3918719"/>
            <a:ext cx="1757096" cy="1142999"/>
            <a:chOff x="338368" y="4038600"/>
            <a:chExt cx="1757096" cy="1142999"/>
          </a:xfrm>
        </p:grpSpPr>
        <p:sp>
          <p:nvSpPr>
            <p:cNvPr id="695" name="Shape 695"/>
            <p:cNvSpPr/>
            <p:nvPr/>
          </p:nvSpPr>
          <p:spPr>
            <a:xfrm>
              <a:off x="338368" y="4038600"/>
              <a:ext cx="1709797" cy="838199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Skill Lotto’s Agent POS</a:t>
              </a: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352097" y="4812267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Distributor Panel</a:t>
              </a:r>
            </a:p>
          </p:txBody>
        </p:sp>
      </p:grpSp>
      <p:sp>
        <p:nvSpPr>
          <p:cNvPr id="697" name="Shape 697"/>
          <p:cNvSpPr txBox="1"/>
          <p:nvPr/>
        </p:nvSpPr>
        <p:spPr>
          <a:xfrm>
            <a:off x="1929744" y="2343344"/>
            <a:ext cx="14992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Issue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 invoice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741483" y="3954610"/>
            <a:ext cx="1035995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Multiple Invoices (Excel)</a:t>
            </a:r>
          </a:p>
        </p:txBody>
      </p:sp>
      <p:sp>
        <p:nvSpPr>
          <p:cNvPr id="699" name="Shape 699"/>
          <p:cNvSpPr/>
          <p:nvPr/>
        </p:nvSpPr>
        <p:spPr>
          <a:xfrm>
            <a:off x="2438400" y="1972278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700" name="Shape 700"/>
          <p:cNvCxnSpPr>
            <a:stCxn id="689" idx="3"/>
            <a:endCxn id="676" idx="1"/>
          </p:cNvCxnSpPr>
          <p:nvPr/>
        </p:nvCxnSpPr>
        <p:spPr>
          <a:xfrm flipH="1" rot="10800000">
            <a:off x="1888469" y="2877223"/>
            <a:ext cx="1719900" cy="3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2284283" y="3817641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702" name="Shape 702"/>
          <p:cNvCxnSpPr>
            <a:stCxn id="676" idx="2"/>
          </p:cNvCxnSpPr>
          <p:nvPr/>
        </p:nvCxnSpPr>
        <p:spPr>
          <a:xfrm flipH="1" rot="-5400000">
            <a:off x="4653583" y="3200540"/>
            <a:ext cx="1137900" cy="13293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3" name="Shape 703"/>
          <p:cNvSpPr/>
          <p:nvPr/>
        </p:nvSpPr>
        <p:spPr>
          <a:xfrm>
            <a:off x="4841567" y="3842519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704" name="Shape 704"/>
          <p:cNvCxnSpPr>
            <a:endCxn id="686" idx="3"/>
          </p:cNvCxnSpPr>
          <p:nvPr/>
        </p:nvCxnSpPr>
        <p:spPr>
          <a:xfrm flipH="1">
            <a:off x="4419600" y="5097852"/>
            <a:ext cx="1467600" cy="7950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5" name="Shape 705"/>
          <p:cNvSpPr/>
          <p:nvPr/>
        </p:nvSpPr>
        <p:spPr>
          <a:xfrm>
            <a:off x="4653935" y="5274794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pic>
        <p:nvPicPr>
          <p:cNvPr descr="C:\Users\Abhishek Kumbhat\Desktop\GST Presentation\resources\download.jpg" id="706" name="Shape 706"/>
          <p:cNvPicPr preferRelativeResize="0"/>
          <p:nvPr/>
        </p:nvPicPr>
        <p:blipFill rotWithShape="1">
          <a:blip r:embed="rId7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712" name="Shape 71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</a:p>
        </p:txBody>
      </p:sp>
      <p:sp>
        <p:nvSpPr>
          <p:cNvPr id="714" name="Shape 714"/>
          <p:cNvSpPr/>
          <p:nvPr/>
        </p:nvSpPr>
        <p:spPr>
          <a:xfrm>
            <a:off x="609600" y="1066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5899530" y="1756139"/>
            <a:ext cx="179667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Rights assigned through OTP</a:t>
            </a:r>
          </a:p>
        </p:txBody>
      </p:sp>
      <p:grpSp>
        <p:nvGrpSpPr>
          <p:cNvPr id="716" name="Shape 716"/>
          <p:cNvGrpSpPr/>
          <p:nvPr/>
        </p:nvGrpSpPr>
        <p:grpSpPr>
          <a:xfrm>
            <a:off x="609600" y="3411967"/>
            <a:ext cx="7924799" cy="2807732"/>
            <a:chOff x="609600" y="3048000"/>
            <a:chExt cx="7924799" cy="2807732"/>
          </a:xfrm>
        </p:grpSpPr>
        <p:sp>
          <p:nvSpPr>
            <p:cNvPr id="717" name="Shape 717"/>
            <p:cNvSpPr/>
            <p:nvPr/>
          </p:nvSpPr>
          <p:spPr>
            <a:xfrm>
              <a:off x="609600" y="3048000"/>
              <a:ext cx="7924799" cy="2807731"/>
            </a:xfrm>
            <a:prstGeom prst="roundRect">
              <a:avLst>
                <a:gd fmla="val 7493" name="adj"/>
              </a:avLst>
            </a:prstGeom>
            <a:solidFill>
              <a:schemeClr val="lt1"/>
            </a:solidFill>
            <a:ln cap="flat" cmpd="sng" w="25400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Tax Assistant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4102860" y="3352800"/>
              <a:ext cx="3593340" cy="1166884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Master User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(Master Access Rights of GSTIN is assigned to this user @ GSP)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9144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#1</a:t>
              </a:r>
            </a:p>
          </p:txBody>
        </p:sp>
        <p:sp>
          <p:nvSpPr>
            <p:cNvPr id="720" name="Shape 720"/>
            <p:cNvSpPr/>
            <p:nvPr/>
          </p:nvSpPr>
          <p:spPr>
            <a:xfrm>
              <a:off x="33528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#2</a:t>
              </a:r>
            </a:p>
          </p:txBody>
        </p:sp>
        <p:sp>
          <p:nvSpPr>
            <p:cNvPr id="721" name="Shape 721"/>
            <p:cNvSpPr/>
            <p:nvPr/>
          </p:nvSpPr>
          <p:spPr>
            <a:xfrm>
              <a:off x="6176325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#n</a:t>
              </a: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5640289" y="5036107"/>
              <a:ext cx="397866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1143000" y="5486400"/>
              <a:ext cx="70703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Any set of privileges assigned to a sub-user for any particular set of GSTIN</a:t>
              </a:r>
            </a:p>
          </p:txBody>
        </p:sp>
        <p:cxnSp>
          <p:nvCxnSpPr>
            <p:cNvPr id="724" name="Shape 724"/>
            <p:cNvCxnSpPr>
              <a:stCxn id="718" idx="2"/>
              <a:endCxn id="719" idx="0"/>
            </p:cNvCxnSpPr>
            <p:nvPr/>
          </p:nvCxnSpPr>
          <p:spPr>
            <a:xfrm rot="5400000">
              <a:off x="3728880" y="2769934"/>
              <a:ext cx="420900" cy="39204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5" name="Shape 725"/>
            <p:cNvCxnSpPr>
              <a:stCxn id="718" idx="2"/>
              <a:endCxn id="721" idx="0"/>
            </p:cNvCxnSpPr>
            <p:nvPr/>
          </p:nvCxnSpPr>
          <p:spPr>
            <a:xfrm flipH="1" rot="-5400000">
              <a:off x="6359880" y="4059334"/>
              <a:ext cx="420900" cy="13416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6" name="Shape 726"/>
            <p:cNvCxnSpPr>
              <a:stCxn id="718" idx="2"/>
              <a:endCxn id="720" idx="0"/>
            </p:cNvCxnSpPr>
            <p:nvPr/>
          </p:nvCxnSpPr>
          <p:spPr>
            <a:xfrm rot="5400000">
              <a:off x="4948080" y="3989134"/>
              <a:ext cx="420900" cy="1482000"/>
            </a:xfrm>
            <a:prstGeom prst="bentConnector3">
              <a:avLst>
                <a:gd fmla="val -62860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727" name="Shape 727"/>
          <p:cNvSpPr/>
          <p:nvPr/>
        </p:nvSpPr>
        <p:spPr>
          <a:xfrm>
            <a:off x="609600" y="2209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cxnSp>
        <p:nvCxnSpPr>
          <p:cNvPr id="728" name="Shape 728"/>
          <p:cNvCxnSpPr>
            <a:stCxn id="714" idx="3"/>
            <a:endCxn id="718" idx="0"/>
          </p:cNvCxnSpPr>
          <p:nvPr/>
        </p:nvCxnSpPr>
        <p:spPr>
          <a:xfrm>
            <a:off x="3886200" y="1573052"/>
            <a:ext cx="2013300" cy="2143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9" name="Shape 729"/>
          <p:cNvCxnSpPr>
            <a:stCxn id="727" idx="3"/>
            <a:endCxn id="718" idx="0"/>
          </p:cNvCxnSpPr>
          <p:nvPr/>
        </p:nvCxnSpPr>
        <p:spPr>
          <a:xfrm>
            <a:off x="3886200" y="2716052"/>
            <a:ext cx="2013300" cy="1000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30" name="Shape 7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C:\Users\Abhishek Kumbhat\Desktop\GST Presentation\resources\download.jpg" id="732" name="Shape 732"/>
          <p:cNvPicPr preferRelativeResize="0"/>
          <p:nvPr/>
        </p:nvPicPr>
        <p:blipFill rotWithShape="1">
          <a:blip r:embed="rId3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52400" y="1488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Service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90500" y="2403077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 Data Analytics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914400" y="3774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2293959" y="4693383"/>
            <a:ext cx="6629400" cy="16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Built around </a:t>
            </a:r>
          </a:p>
          <a:p>
            <a:pPr indent="0" lvl="0" marL="0" marR="0" rtl="0" algn="r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4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WEAVER</a:t>
            </a:r>
          </a:p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Platform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-533400" y="-152400"/>
            <a:ext cx="3657600" cy="1434152"/>
            <a:chOff x="-913262" y="802943"/>
            <a:chExt cx="3657600" cy="1434152"/>
          </a:xfrm>
        </p:grpSpPr>
        <p:sp>
          <p:nvSpPr>
            <p:cNvPr id="742" name="Shape 742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743" name="Shape 743"/>
            <p:cNvPicPr preferRelativeResize="0"/>
            <p:nvPr/>
          </p:nvPicPr>
          <p:blipFill rotWithShape="1">
            <a:blip r:embed="rId3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Shape 744"/>
            <p:cNvSpPr txBox="1"/>
            <p:nvPr/>
          </p:nvSpPr>
          <p:spPr>
            <a:xfrm>
              <a:off x="725574" y="1712878"/>
              <a:ext cx="1565043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ANALYTICS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1"/>
          <p:cNvCxnSpPr/>
          <p:nvPr/>
        </p:nvCxnSpPr>
        <p:spPr>
          <a:xfrm>
            <a:off x="304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31623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6019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1927806" y="2057400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5910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B Delivered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4485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C Delivered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19100" y="362634"/>
            <a:ext cx="26288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/ Batch wise delivery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259723" y="4860564"/>
            <a:ext cx="8617575" cy="18314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410200" y="3630769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003173" y="5910398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04800" y="3630769"/>
            <a:ext cx="2628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Delivery</a:t>
            </a:r>
          </a:p>
        </p:txBody>
      </p:sp>
      <p:cxnSp>
        <p:nvCxnSpPr>
          <p:cNvPr id="152" name="Shape 152"/>
          <p:cNvCxnSpPr/>
          <p:nvPr/>
        </p:nvCxnSpPr>
        <p:spPr>
          <a:xfrm flipH="1" rot="10800000">
            <a:off x="3127956" y="4114764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3104344" y="4878878"/>
            <a:ext cx="2967900" cy="1006799"/>
          </a:xfrm>
          <a:prstGeom prst="bentConnector3">
            <a:avLst>
              <a:gd fmla="val 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5791200" y="4114800"/>
            <a:ext cx="0" cy="75492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5791200" y="4118350"/>
            <a:ext cx="990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385237" y="4993714"/>
            <a:ext cx="1310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</a:p>
        </p:txBody>
      </p:sp>
      <p:cxnSp>
        <p:nvCxnSpPr>
          <p:cNvPr id="157" name="Shape 157"/>
          <p:cNvCxnSpPr/>
          <p:nvPr/>
        </p:nvCxnSpPr>
        <p:spPr>
          <a:xfrm rot="10800000">
            <a:off x="6203323" y="4993714"/>
            <a:ext cx="0" cy="838199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8" name="Shape 158"/>
          <p:cNvCxnSpPr/>
          <p:nvPr/>
        </p:nvCxnSpPr>
        <p:spPr>
          <a:xfrm flipH="1" rot="10800000">
            <a:off x="7545678" y="4138271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9" name="Shape 159"/>
          <p:cNvSpPr txBox="1"/>
          <p:nvPr/>
        </p:nvSpPr>
        <p:spPr>
          <a:xfrm>
            <a:off x="819168" y="1491733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14192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849154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cxnSp>
        <p:nvCxnSpPr>
          <p:cNvPr id="162" name="Shape 162"/>
          <p:cNvCxnSpPr/>
          <p:nvPr/>
        </p:nvCxnSpPr>
        <p:spPr>
          <a:xfrm>
            <a:off x="8780171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10208921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9609527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9518014" y="2667000"/>
            <a:ext cx="24003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after 4 months PLUS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0" y="76200"/>
            <a:ext cx="9144000" cy="12820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Smart Decisions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152400" y="1224003"/>
            <a:ext cx="8839199" cy="517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&gt;  Information  &gt;  Knowledge  &gt; Decisions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First Challenge : C</a:t>
            </a: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ollecting the right data and in RIGHT quantity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is not only for direct player channel, not only to address questions related to what your players are?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It focuses a lot on RETAIL business and the most relevant questions to be addressed are 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Product Selling Pattern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Retailer Activity Patterns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Geo Location Distribution Analytics and Optimization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POS Terminal Life Cycle &amp; ROI Analysis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0" l="31026" r="0" t="13730"/>
          <a:stretch/>
        </p:blipFill>
        <p:spPr>
          <a:xfrm>
            <a:off x="6942828" y="-2275"/>
            <a:ext cx="2201170" cy="8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tpl\AppData\Local\Microsoft\Windows\Temporary Internet Files\Content.Outlook\DBD1CX6Y\back_page (2).png" id="757" name="Shape 757"/>
          <p:cNvPicPr preferRelativeResize="0"/>
          <p:nvPr/>
        </p:nvPicPr>
        <p:blipFill rotWithShape="1">
          <a:blip r:embed="rId4">
            <a:alphaModFix/>
          </a:blip>
          <a:srcRect b="0" l="14377" r="11354" t="0"/>
          <a:stretch/>
        </p:blipFill>
        <p:spPr>
          <a:xfrm>
            <a:off x="3175" y="2789236"/>
            <a:ext cx="9140825" cy="414496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ctrTitle"/>
          </p:nvPr>
        </p:nvSpPr>
        <p:spPr>
          <a:xfrm>
            <a:off x="31532" y="1552466"/>
            <a:ext cx="8763000" cy="18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LOTS, Ghana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0434" y="790902"/>
            <a:ext cx="89916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Skilrock - Introduction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Shape 764"/>
          <p:cNvGrpSpPr/>
          <p:nvPr/>
        </p:nvGrpSpPr>
        <p:grpSpPr>
          <a:xfrm>
            <a:off x="-44667" y="381000"/>
            <a:ext cx="5181600" cy="1589245"/>
            <a:chOff x="-44667" y="381000"/>
            <a:chExt cx="5181600" cy="1589245"/>
          </a:xfrm>
        </p:grpSpPr>
        <p:sp>
          <p:nvSpPr>
            <p:cNvPr id="765" name="Shape 765"/>
            <p:cNvSpPr txBox="1"/>
            <p:nvPr/>
          </p:nvSpPr>
          <p:spPr>
            <a:xfrm>
              <a:off x="-13446" y="381000"/>
              <a:ext cx="511884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2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Serving 12k+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-44667" y="1200804"/>
              <a:ext cx="51816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Retailer across Ghana</a:t>
              </a:r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-1017516" y="4309237"/>
            <a:ext cx="5689602" cy="2377491"/>
            <a:chOff x="-1017516" y="4309237"/>
            <a:chExt cx="5689602" cy="2377491"/>
          </a:xfrm>
        </p:grpSpPr>
        <p:sp>
          <p:nvSpPr>
            <p:cNvPr id="768" name="Shape 768"/>
            <p:cNvSpPr txBox="1"/>
            <p:nvPr/>
          </p:nvSpPr>
          <p:spPr>
            <a:xfrm>
              <a:off x="-457200" y="5486400"/>
              <a:ext cx="512928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Products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>
              <a:off x="152400" y="4309237"/>
              <a:ext cx="4374530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Introduced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>
              <a:off x="-1017516" y="4692867"/>
              <a:ext cx="479598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0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3886200" y="1912699"/>
            <a:ext cx="5638800" cy="3116500"/>
            <a:chOff x="5410200" y="1200804"/>
            <a:chExt cx="5638800" cy="3116500"/>
          </a:xfrm>
        </p:grpSpPr>
        <p:sp>
          <p:nvSpPr>
            <p:cNvPr id="772" name="Shape 772"/>
            <p:cNvSpPr txBox="1"/>
            <p:nvPr/>
          </p:nvSpPr>
          <p:spPr>
            <a:xfrm>
              <a:off x="5638800" y="1200804"/>
              <a:ext cx="526241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8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Together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>
              <a:off x="5410200" y="2070535"/>
              <a:ext cx="5638800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6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Changed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65</a:t>
              </a:r>
              <a:r>
                <a:rPr lang="en-US" sz="5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year old NLA</a:t>
              </a:r>
            </a:p>
          </p:txBody>
        </p:sp>
        <p:cxnSp>
          <p:nvCxnSpPr>
            <p:cNvPr id="774" name="Shape 774"/>
            <p:cNvCxnSpPr/>
            <p:nvPr/>
          </p:nvCxnSpPr>
          <p:spPr>
            <a:xfrm>
              <a:off x="5917328" y="3352800"/>
              <a:ext cx="4522072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blog.timesunion.com/opinion/files/2011/04/0427_WVnewspaper.jpg" id="779" name="Shape 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81" y="1219200"/>
            <a:ext cx="9124025" cy="44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practicepulse.com/blog/wp-content/uploads/2011-08-expanding-your-practice-with-additional-staff-and-more-clinics.jpg" id="784" name="Shape 784"/>
          <p:cNvPicPr preferRelativeResize="0"/>
          <p:nvPr/>
        </p:nvPicPr>
        <p:blipFill rotWithShape="1">
          <a:blip r:embed="rId3">
            <a:alphaModFix/>
          </a:blip>
          <a:srcRect b="0" l="32000" r="14667" t="0"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581400" y="1548348"/>
            <a:ext cx="5562600" cy="3785651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5400000" dist="50800">
              <a:srgbClr val="F2F2F2"/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F2F2F2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Added lot more Teams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-228600" y="5103673"/>
            <a:ext cx="9191772" cy="1754325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F2F2F2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&amp; adding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more  !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0" y="229136"/>
            <a:ext cx="8610599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Changed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focus to </a:t>
            </a: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48192"/>
              </a:lnSpc>
              <a:spcBef>
                <a:spcPts val="0"/>
              </a:spcBef>
              <a:buSzPct val="25000"/>
              <a:buNone/>
            </a:pPr>
            <a:r>
              <a:rPr lang="en-US" sz="16600">
                <a:solidFill>
                  <a:srgbClr val="00B0F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Mobile</a:t>
            </a:r>
          </a:p>
        </p:txBody>
      </p:sp>
      <p:pic>
        <p:nvPicPr>
          <p:cNvPr descr="http://www.tyroo.com/images/services/iphone7.png"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-158740"/>
            <a:ext cx="2709393" cy="457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\Desktop\Desktop\Mobile Screens\Screenshot_2015-02-18-16-24-44.png" id="793" name="Shape 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718" y="515004"/>
            <a:ext cx="1761736" cy="321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-92440" y="1905000"/>
            <a:ext cx="919177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&amp; a lot more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-394136" y="2173875"/>
            <a:ext cx="9296399" cy="180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162800" y="2764180"/>
            <a:ext cx="2666999" cy="1715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94444"/>
              </a:lnSpc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stuff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2.cdn.turner.com/cnnnext/dam/assets/140103182454-orange-tie-story-top.jpg" id="805" name="Shape 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1626803"/>
            <a:ext cx="9327931" cy="52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-152400" y="-152400"/>
            <a:ext cx="9296399" cy="180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Lets go formal </a:t>
            </a:r>
            <a:r>
              <a:rPr lang="en-US" sz="9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-13446" y="1447800"/>
            <a:ext cx="9191772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Technology Platform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5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-66358"/>
            <a:ext cx="2181224" cy="105719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  <p:sp>
        <p:nvSpPr>
          <p:cNvPr id="813" name="Shape 813"/>
          <p:cNvSpPr txBox="1"/>
          <p:nvPr/>
        </p:nvSpPr>
        <p:spPr>
          <a:xfrm>
            <a:off x="6657828" y="6519446"/>
            <a:ext cx="24861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B0F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 Lottery Operations</a:t>
            </a:r>
          </a:p>
        </p:txBody>
      </p:sp>
      <p:cxnSp>
        <p:nvCxnSpPr>
          <p:cNvPr id="820" name="Shape 820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Shape 821"/>
          <p:cNvSpPr txBox="1"/>
          <p:nvPr/>
        </p:nvSpPr>
        <p:spPr>
          <a:xfrm>
            <a:off x="152398" y="838200"/>
            <a:ext cx="8763000" cy="54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Sugal &amp; Damani Group (Skilrock’s Parent Group) is operating lotteries in India for more than 45 years</a:t>
            </a:r>
          </a:p>
          <a:p>
            <a:pPr indent="-4572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Holds market leader position with 65%+ Market share.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Runs 25,000+ POS Terminals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Conducts 15 Million transactions per day.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Up to 300 daily draws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Touches 400 million population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9" y="-66358"/>
            <a:ext cx="1571624" cy="7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272231" y="6580496"/>
            <a:ext cx="17851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Private &amp; Confidential</a:t>
            </a:r>
          </a:p>
        </p:txBody>
      </p:sp>
      <p:pic>
        <p:nvPicPr>
          <p:cNvPr descr="http://t1.gstatic.com/images?q=tbn:ANd9GcQa-ggXr8L0lYgBqbocUNwAFge6U9oYE86CtJMxNBlqdUEKbWp_Fg" id="824" name="Shape 824"/>
          <p:cNvPicPr preferRelativeResize="0"/>
          <p:nvPr/>
        </p:nvPicPr>
        <p:blipFill rotWithShape="1">
          <a:blip r:embed="rId4">
            <a:alphaModFix/>
          </a:blip>
          <a:srcRect b="23274" l="20922" r="0" t="23108"/>
          <a:stretch/>
        </p:blipFill>
        <p:spPr>
          <a:xfrm>
            <a:off x="6406055" y="5268308"/>
            <a:ext cx="2737944" cy="1237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eries_lotteryapplogo2.gif" id="825" name="Shape 8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0400" y="3802116"/>
            <a:ext cx="2097832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_img2.gif" id="826" name="Shape 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569" y="5286701"/>
            <a:ext cx="1766596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069975" y="1885315"/>
            <a:ext cx="6738620" cy="156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checkins and  late code feedbacks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15747" l="18121" r="5193" t="20649"/>
          <a:stretch/>
        </p:blipFill>
        <p:spPr>
          <a:xfrm rot="-705135">
            <a:off x="-477902" y="-470000"/>
            <a:ext cx="7086600" cy="3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4">
            <a:alphaModFix/>
          </a:blip>
          <a:srcRect b="18229" l="18009" r="3368" t="13801"/>
          <a:stretch/>
        </p:blipFill>
        <p:spPr>
          <a:xfrm rot="416842">
            <a:off x="3557471" y="-371755"/>
            <a:ext cx="7956550" cy="386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Shape 833"/>
          <p:cNvGrpSpPr/>
          <p:nvPr/>
        </p:nvGrpSpPr>
        <p:grpSpPr>
          <a:xfrm rot="-590138">
            <a:off x="-230317" y="3042064"/>
            <a:ext cx="4797424" cy="2819399"/>
            <a:chOff x="-530225" y="461962"/>
            <a:chExt cx="10279062" cy="6015036"/>
          </a:xfrm>
        </p:grpSpPr>
        <p:sp>
          <p:nvSpPr>
            <p:cNvPr id="834" name="Shape 834"/>
            <p:cNvSpPr/>
            <p:nvPr/>
          </p:nvSpPr>
          <p:spPr>
            <a:xfrm>
              <a:off x="-530225" y="461962"/>
              <a:ext cx="10206037" cy="60150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5" name="Shape 8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57200" y="461962"/>
              <a:ext cx="10206037" cy="5932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Shape 836"/>
          <p:cNvPicPr preferRelativeResize="0"/>
          <p:nvPr/>
        </p:nvPicPr>
        <p:blipFill rotWithShape="1">
          <a:blip r:embed="rId6">
            <a:alphaModFix/>
          </a:blip>
          <a:srcRect b="0" l="0" r="30044" t="0"/>
          <a:stretch/>
        </p:blipFill>
        <p:spPr>
          <a:xfrm>
            <a:off x="4099055" y="2414949"/>
            <a:ext cx="5063994" cy="220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4614987"/>
            <a:ext cx="7313760" cy="2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645160" y="1348740"/>
            <a:ext cx="8227060" cy="210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Branching/Merging is inconsistent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unpredictable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605154" y="2379980"/>
            <a:ext cx="7682229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Deployments are performed manually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